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  <p:sldMasterId id="2147483696" r:id="rId3"/>
    <p:sldMasterId id="2147483716" r:id="rId4"/>
  </p:sldMasterIdLst>
  <p:notesMasterIdLst>
    <p:notesMasterId r:id="rId22"/>
  </p:notesMasterIdLst>
  <p:handoutMasterIdLst>
    <p:handoutMasterId r:id="rId23"/>
  </p:handoutMasterIdLst>
  <p:sldIdLst>
    <p:sldId id="270" r:id="rId5"/>
    <p:sldId id="274" r:id="rId6"/>
    <p:sldId id="311" r:id="rId7"/>
    <p:sldId id="310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22" r:id="rId16"/>
    <p:sldId id="291" r:id="rId17"/>
    <p:sldId id="319" r:id="rId18"/>
    <p:sldId id="320" r:id="rId19"/>
    <p:sldId id="321" r:id="rId20"/>
    <p:sldId id="269" r:id="rId21"/>
  </p:sldIdLst>
  <p:sldSz cx="9144000" cy="6858000" type="screen4x3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9966"/>
    <a:srgbClr val="FF99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yl pośredni 4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266A9-0683-4890-AFB6-14A65892FC44}" type="datetimeFigureOut">
              <a:rPr lang="pl-PL" smtClean="0"/>
              <a:t>2020-07-29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1CF2F-0A44-4B3C-8AD8-41B5B3E547C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664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93B7-BE1D-4197-A7DC-6A4623B39B21}" type="datetimeFigureOut">
              <a:rPr lang="pl-PL" smtClean="0"/>
              <a:pPr/>
              <a:t>2020-07-29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87967-1760-406A-896C-BA6F66523E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5586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0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825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53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30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62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6538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58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997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838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68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329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704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75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339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33488"/>
            <a:ext cx="4445000" cy="333375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pl-PL" sz="14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2C5BD9E-F88B-423D-8731-4D69F70ED7DB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66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5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>
            <a:lvl1pPr algn="ctr">
              <a:defRPr sz="3500" smtClean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r>
              <a:rPr lang="pl-PL" dirty="0" smtClean="0"/>
              <a:t>Kliknij, aby edytować styl wzorca tytułu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smtClean="0">
                <a:solidFill>
                  <a:srgbClr val="345528"/>
                </a:solidFill>
                <a:latin typeface="Tahoma" pitchFamily="34" charset="0"/>
              </a:defRPr>
            </a:lvl1pPr>
          </a:lstStyle>
          <a:p>
            <a:r>
              <a:rPr lang="pl-PL" dirty="0" smtClean="0"/>
              <a:t>Kliknij, aby edytować styl wzorca podtytułu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17F3-2989-4A62-9553-28A4865BBE8A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5411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2" y="332656"/>
            <a:ext cx="7653536" cy="499496"/>
          </a:xfrm>
        </p:spPr>
        <p:txBody>
          <a:bodyPr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7"/>
            <a:ext cx="8229600" cy="5001419"/>
          </a:xfr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E5B9C-2F75-4D59-929A-9BDF98AA16BB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668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 userDrawn="1"/>
        </p:nvSpPr>
        <p:spPr bwMode="auto">
          <a:xfrm>
            <a:off x="971551" y="333399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124747"/>
            <a:ext cx="4038600" cy="50014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124747"/>
            <a:ext cx="4038600" cy="50014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A1E8C-8A3C-4BF3-9E47-E7B64D36E8B5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285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 txBox="1">
            <a:spLocks/>
          </p:cNvSpPr>
          <p:nvPr userDrawn="1"/>
        </p:nvSpPr>
        <p:spPr bwMode="auto">
          <a:xfrm>
            <a:off x="971551" y="333399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24768"/>
            <a:ext cx="4040188" cy="10501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7" y="1052760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2F487-258C-4D86-AF50-8839F786E664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7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 userDrawn="1"/>
        </p:nvSpPr>
        <p:spPr bwMode="auto">
          <a:xfrm>
            <a:off x="971551" y="333399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BBECF-8BF7-4F03-AF40-5AD5D172016E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237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677DB-10A9-4B09-A38D-D8F63EB52F9E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4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2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43"/>
            <a:ext cx="7772400" cy="1470025"/>
          </a:xfrm>
        </p:spPr>
        <p:txBody>
          <a:bodyPr/>
          <a:lstStyle>
            <a:lvl1pPr algn="ctr">
              <a:defRPr sz="3500" smtClean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r>
              <a:rPr lang="pl-PL" dirty="0" smtClean="0"/>
              <a:t>Kliknij, aby edytować styl wzorca tytułu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smtClean="0">
                <a:solidFill>
                  <a:srgbClr val="345528"/>
                </a:solidFill>
                <a:latin typeface="Tahoma" pitchFamily="34" charset="0"/>
              </a:defRPr>
            </a:lvl1pPr>
          </a:lstStyle>
          <a:p>
            <a:r>
              <a:rPr lang="pl-PL" dirty="0" smtClean="0"/>
              <a:t>Kliknij, aby edytować styl wzorca podtytułu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17F3-2989-4A62-9553-28A4865BBE8A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10378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2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86741-2758-43A9-8469-F03528E7EAA8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86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2" y="332656"/>
            <a:ext cx="7653536" cy="499496"/>
          </a:xfrm>
        </p:spPr>
        <p:txBody>
          <a:bodyPr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7"/>
            <a:ext cx="8229600" cy="5001419"/>
          </a:xfr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E5B9C-2F75-4D59-929A-9BDF98AA16BB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43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 userDrawn="1"/>
        </p:nvSpPr>
        <p:spPr bwMode="auto">
          <a:xfrm>
            <a:off x="971551" y="333393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124747"/>
            <a:ext cx="4038600" cy="50014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124747"/>
            <a:ext cx="4038600" cy="50014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A1E8C-8A3C-4BF3-9E47-E7B64D36E8B5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689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 txBox="1">
            <a:spLocks/>
          </p:cNvSpPr>
          <p:nvPr userDrawn="1"/>
        </p:nvSpPr>
        <p:spPr bwMode="auto">
          <a:xfrm>
            <a:off x="971551" y="333393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24762"/>
            <a:ext cx="4040188" cy="10501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4" y="1052754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2F487-258C-4D86-AF50-8839F786E664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71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5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86741-2758-43A9-8469-F03528E7EAA8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6805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 userDrawn="1"/>
        </p:nvSpPr>
        <p:spPr bwMode="auto">
          <a:xfrm>
            <a:off x="971551" y="333393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BBECF-8BF7-4F03-AF40-5AD5D172016E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30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677DB-10A9-4B09-A38D-D8F63EB52F9E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93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EEC6-46A1-48AA-9A02-8853FD2F73BA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6117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FCE1-F182-4AB2-A868-A1F53DB10B38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1836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710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71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147E-8C67-4AC8-8FE7-689A3EDC6E4E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432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57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29150" y="1600206"/>
            <a:ext cx="40576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7C5F-3FFA-4772-8F53-13C6572D147F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638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397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397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4628" y="1535113"/>
            <a:ext cx="40421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4628" y="2174875"/>
            <a:ext cx="40421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75D1-5EAB-43EB-B1CC-78C995FEB8D9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3422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E80F-A4DC-4B62-9D10-B4C579158CCB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5350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6B2C-F4B7-4A76-8C75-6FD98BFEFD1F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767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71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452" y="273059"/>
            <a:ext cx="511135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7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1351-2C3D-4CF8-AC0F-78A4406BDD21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9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2" y="332656"/>
            <a:ext cx="7653536" cy="499496"/>
          </a:xfrm>
        </p:spPr>
        <p:txBody>
          <a:bodyPr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7"/>
            <a:ext cx="8229600" cy="5001419"/>
          </a:xfrm>
        </p:spPr>
        <p:txBody>
          <a:bodyPr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E5B9C-2F75-4D59-929A-9BDF98AA16BB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819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1891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1891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1891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C6929-E06B-4445-A25E-90DED56105D2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2751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253E-E373-4893-8174-BABC2C2E6386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6834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579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E454-8C01-4EB4-A55D-BBDBDEFD14E7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83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 userDrawn="1"/>
        </p:nvSpPr>
        <p:spPr bwMode="auto">
          <a:xfrm>
            <a:off x="971551" y="333399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124747"/>
            <a:ext cx="4038600" cy="50014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124747"/>
            <a:ext cx="4038600" cy="50014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A1E8C-8A3C-4BF3-9E47-E7B64D36E8B5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47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 txBox="1">
            <a:spLocks/>
          </p:cNvSpPr>
          <p:nvPr userDrawn="1"/>
        </p:nvSpPr>
        <p:spPr bwMode="auto">
          <a:xfrm>
            <a:off x="971551" y="333399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24768"/>
            <a:ext cx="4040188" cy="105013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7" y="1052760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2F487-258C-4D86-AF50-8839F786E664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54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 userDrawn="1"/>
        </p:nvSpPr>
        <p:spPr bwMode="auto">
          <a:xfrm>
            <a:off x="971551" y="333399"/>
            <a:ext cx="76533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dirty="0" smtClean="0">
                <a:solidFill>
                  <a:prstClr val="white"/>
                </a:solidFill>
              </a:rPr>
              <a:t>Kliknij, aby edytować styl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BBECF-8BF7-4F03-AF40-5AD5D172016E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84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677DB-10A9-4B09-A38D-D8F63EB52F9E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925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5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>
            <a:lvl1pPr algn="ctr">
              <a:defRPr sz="3500" smtClean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r>
              <a:rPr lang="pl-PL" dirty="0" smtClean="0"/>
              <a:t>Kliknij, aby edytować styl wzorca tytułu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smtClean="0">
                <a:solidFill>
                  <a:srgbClr val="345528"/>
                </a:solidFill>
                <a:latin typeface="Tahoma" pitchFamily="34" charset="0"/>
              </a:defRPr>
            </a:lvl1pPr>
          </a:lstStyle>
          <a:p>
            <a:r>
              <a:rPr lang="pl-PL" dirty="0" smtClean="0"/>
              <a:t>Kliknij, aby edytować styl wzorca podtytułu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17F3-2989-4A62-9553-28A4865BBE8A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24117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5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49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86741-2758-43A9-8469-F03528E7EAA8}" type="slidenum">
              <a:rPr lang="pl-P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12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1000125"/>
            <a:ext cx="8229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7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5CFCB37-9910-4C86-A638-433B100A4FF2}" type="slidenum">
              <a:rPr lang="pl-PL">
                <a:solidFill>
                  <a:prstClr val="black">
                    <a:tint val="75000"/>
                  </a:prstClr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solidFill>
            <a:srgbClr val="00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5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75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1000125"/>
            <a:ext cx="8229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7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5CFCB37-9910-4C86-A638-433B100A4FF2}" type="slidenum">
              <a:rPr lang="pl-PL">
                <a:solidFill>
                  <a:prstClr val="black">
                    <a:tint val="75000"/>
                  </a:prstClr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solidFill>
            <a:srgbClr val="00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5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584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1000125"/>
            <a:ext cx="8229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90000"/>
              </a:lnSpc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 CE" charset="-1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5CFCB37-9910-4C86-A638-433B100A4FF2}" type="slidenum">
              <a:rPr lang="pl-PL">
                <a:solidFill>
                  <a:prstClr val="black">
                    <a:tint val="75000"/>
                  </a:prstClr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11" descr="pasek ze strony internetowej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9001125" cy="942975"/>
          </a:xfrm>
          <a:prstGeom prst="rect">
            <a:avLst/>
          </a:prstGeom>
          <a:solidFill>
            <a:srgbClr val="00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22" y="333375"/>
            <a:ext cx="587533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613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93B64-534B-484A-A68F-DA9851045044}" type="datetime1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2020-07-29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1CCAC-A743-417A-8E14-BE98327AC03D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31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 smtClean="0"/>
              <a:t>Ministerstwo Rolnictwa i Rozwoju Wsi </a:t>
            </a:r>
            <a:endParaRPr lang="pl-PL" sz="3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83569" y="1484793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  <a:t>Możliwość realizacji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  <a:t>Interwencji w sektorach </a:t>
            </a:r>
            <a:br>
              <a:rPr kumimoji="0" lang="pl-PL" sz="3600" b="1" i="0" u="none" strike="noStrike" kern="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</a:br>
            <a:r>
              <a:rPr kumimoji="0" lang="pl-PL" sz="3600" b="1" i="1" u="none" strike="noStrike" kern="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  <a:t>(tzw. sektorowe</a:t>
            </a:r>
            <a:r>
              <a:rPr kumimoji="0" lang="pl-PL" sz="3600" b="1" i="1" u="none" strike="noStrike" kern="0" cap="none" spc="0" normalizeH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  <a:t> interwencje)</a:t>
            </a:r>
            <a:endParaRPr lang="pl-PL" sz="3600" b="1" i="1" kern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</a:rPr>
              <a:t>WPR 2021-2027</a:t>
            </a:r>
          </a:p>
        </p:txBody>
      </p:sp>
      <p:sp>
        <p:nvSpPr>
          <p:cNvPr id="7" name="Prostokąt 6"/>
          <p:cNvSpPr/>
          <p:nvPr/>
        </p:nvSpPr>
        <p:spPr>
          <a:xfrm>
            <a:off x="4932049" y="6165304"/>
            <a:ext cx="37362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Warszawa, 29 lipca 2020 r.</a:t>
            </a:r>
            <a:endParaRPr lang="pl-PL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76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576064"/>
          </a:xfrm>
        </p:spPr>
        <p:txBody>
          <a:bodyPr/>
          <a:lstStyle/>
          <a:p>
            <a:pPr algn="ctr"/>
            <a:r>
              <a:rPr lang="pl-PL" sz="22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Podmioty </a:t>
            </a:r>
            <a:r>
              <a:rPr lang="pl-PL" sz="2200" b="1" dirty="0">
                <a:latin typeface="Arial Narrow" panose="020B0606020202030204" pitchFamily="34" charset="0"/>
                <a:cs typeface="Arial" panose="020B0604020202020204" pitchFamily="34" charset="0"/>
              </a:rPr>
              <a:t>uprawnione do realizacji interwencji w niektórych </a:t>
            </a:r>
            <a:r>
              <a:rPr lang="pl-PL" sz="22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sektorach</a:t>
            </a:r>
            <a:endParaRPr lang="pl-PL" sz="22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pl-PL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Podmioty uprawnione do realizacji interwencji w </a:t>
            </a:r>
            <a:r>
              <a:rPr lang="pl-PL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sektorach to:</a:t>
            </a:r>
          </a:p>
          <a:p>
            <a:pPr lvl="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b="1" u="sng" dirty="0" smtClean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organizacje </a:t>
            </a:r>
            <a:r>
              <a:rPr lang="pl-PL" sz="2000" b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producentów lub ich zrzeszenia</a:t>
            </a:r>
            <a:r>
              <a:rPr lang="pl-PL" sz="2000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uznane na podstawie rozporządzenia nr </a:t>
            </a:r>
            <a:r>
              <a:rPr lang="pl-PL" sz="20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1308/2013 lub</a:t>
            </a:r>
          </a:p>
          <a:p>
            <a:pPr lvl="0"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b="1" u="sng" dirty="0" smtClean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spółdzielnie</a:t>
            </a:r>
            <a:r>
              <a:rPr lang="pl-PL" sz="2000" b="1" u="sng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także inne formy współpracy między producentami</a:t>
            </a:r>
            <a:r>
              <a:rPr lang="pl-PL" sz="2000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ustanowione z inicjatywy producentów i kontrolowane przez nich, które zostały określone przez właściwy organ państwa członkowskiego jako grupy producentów, </a:t>
            </a:r>
            <a:r>
              <a:rPr lang="pl-PL" sz="20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 okres przejściowy trwający do czterech lat od początku zatwierdzonego programu operacyjnego, </a:t>
            </a:r>
            <a:r>
              <a:rPr lang="pl-PL" sz="2000" u="sng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który kończy się najpóźniej 31 grudnia 2027 r</a:t>
            </a:r>
            <a:r>
              <a:rPr lang="pl-PL" sz="2000" u="sng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pl-PL" sz="20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l-PL" sz="20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 w konsekwencji uzyskają uznanie za organizację producentów </a:t>
            </a:r>
            <a:r>
              <a:rPr lang="pl-PL" sz="2000" i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(zgodnie </a:t>
            </a:r>
            <a:r>
              <a:rPr lang="pl-PL" sz="2000" i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z projektem, </a:t>
            </a:r>
            <a:r>
              <a:rPr lang="pl-PL" sz="2000" i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podmiot, w przypadku </a:t>
            </a:r>
            <a:r>
              <a:rPr lang="pl-PL" sz="2000" i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nieuzyskania  </a:t>
            </a:r>
            <a:r>
              <a:rPr lang="pl-PL" sz="2000" i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okresie przejściowym statusu uznanej organizacji producentów, zobligowany będzie do zwrotu uzyskanego wsparcia finansowego</a:t>
            </a:r>
            <a:r>
              <a:rPr lang="pl-PL" sz="2000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pl-PL" sz="2000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endParaRPr lang="pl-PL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05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Uznane organizacje producentów</a:t>
            </a:r>
            <a:endParaRPr lang="pl-PL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980728"/>
            <a:ext cx="8712968" cy="5760640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400" b="1" dirty="0" smtClean="0">
                <a:solidFill>
                  <a:schemeClr val="accent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to są uznane organizacje producentów?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Organizacje </a:t>
            </a:r>
            <a:r>
              <a:rPr lang="pl-PL" sz="15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producentów to </a:t>
            </a: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podmioty, </a:t>
            </a:r>
            <a:r>
              <a:rPr lang="pl-PL" sz="15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które są tworzone i kontrolowane przez producentów rolnych i powstały </a:t>
            </a:r>
            <a:br>
              <a:rPr lang="pl-PL" sz="15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5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inicjatywy producentów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Zgodnie z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polskimi rozwiązaniami,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celu uzyskania statusu uznanej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organizacji,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podmiot musi spełniać m.in. następujące wymogi: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być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podmiotem prawnym;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być utworzony </a:t>
            </a:r>
            <a:r>
              <a:rPr lang="pl-PL" sz="15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przez co najmniej 10 </a:t>
            </a: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członków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będących producentami produktu lub grupy produktów;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członkowie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będący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producentami produktu lub grupy produktów </a:t>
            </a: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muszą stanowić co </a:t>
            </a:r>
            <a:r>
              <a:rPr lang="pl-PL" sz="15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najmniej 80% liczby członków </a:t>
            </a: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organizacji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przedstawić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wystarczający dowód na to, że jest w stanie właściwie wykonywać swoją działalność zarówno pod względem ram czasowych, jak i efektywności, udostępniania członkom pomocy w formie zasobów ludzkich, materialnych i technicznych oraz, w stosownych przypadkach, koncentracji dostaw,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rowadzić wspólnie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określoną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działalność, np.: przetwarzanie, dystrybuowanie,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tym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również platformy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sprzedaży lub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transport, pakowanie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etykietowanie lub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promocja,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organizacja kontroli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jakości, i inne.</a:t>
            </a:r>
            <a:endParaRPr lang="pl-PL" sz="15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dążyć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określonego celu lub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celów, np.: zapewnienie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planowania i dostosowywania produkcji do popytu,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szczególności w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odniesieniu do jakości i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ilości; koncentracja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dostaw i umieszczanie na rynku produktów wytwarzanych przez ich członków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tym sprzedaż bezpośrednia;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optymalizacja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kosztów produkcji i zysków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pl-PL" sz="15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inwestycji służących utrzymywaniu standardów dotyczących ochrony środowiska i dobrostanu zwierząt oraz stabilizowanie cen </a:t>
            </a:r>
            <a:r>
              <a:rPr lang="pl-PL" sz="15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producentów, i inne takie jak prowadzenie badań, promowania zasad technik produkcji przyjaznych środowisku.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5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Organizacje producentów są wyłączone z zasad konkurencji i mogą swobodnie negocjować umowy na dostawy towarów bez naruszania art. 101 ust. 1 TFUE.</a:t>
            </a:r>
          </a:p>
          <a:p>
            <a:pPr marL="400050" lvl="1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pl-PL" sz="1000" dirty="0" smtClean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endParaRPr lang="pl-PL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86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Uznane organizacje producentów</a:t>
            </a:r>
            <a:endParaRPr lang="pl-PL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980728"/>
            <a:ext cx="8712968" cy="5760640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2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Aktualne rozwiązania dla organizacji producentów: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możliwe jest uznawanie organizacji producentów praktycznie w każdym sektorze produkcji rolnej w Polsce;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b="1" dirty="0" smtClean="0">
                <a:latin typeface="Arial Narrow" panose="020B0606020202030204" pitchFamily="34" charset="0"/>
              </a:rPr>
              <a:t>uznanie organizacji następuje w drodze decyzji administracyjnej, na wniosek strony, składany do dyrektora oddziału regionalnego ARiMR </a:t>
            </a:r>
            <a:r>
              <a:rPr lang="pl-PL" sz="1800" dirty="0" smtClean="0">
                <a:latin typeface="Arial Narrow" panose="020B0606020202030204" pitchFamily="34" charset="0"/>
              </a:rPr>
              <a:t>właściwego ze względu na jej siedzibę;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dirty="0" smtClean="0">
                <a:latin typeface="Arial Narrow" panose="020B0606020202030204" pitchFamily="34" charset="0"/>
              </a:rPr>
              <a:t>organizacje </a:t>
            </a:r>
            <a:r>
              <a:rPr lang="pl-PL" sz="1800" dirty="0">
                <a:latin typeface="Arial Narrow" panose="020B0606020202030204" pitchFamily="34" charset="0"/>
              </a:rPr>
              <a:t>producentów w obecnej perspektywie finansowej WPR mogą korzystać ze wsparcia finansowego PROW 2014–2020, </a:t>
            </a:r>
            <a:r>
              <a:rPr lang="pl-PL" sz="1800" dirty="0" smtClean="0">
                <a:latin typeface="Arial Narrow" panose="020B0606020202030204" pitchFamily="34" charset="0"/>
              </a:rPr>
              <a:t>w tym w </a:t>
            </a:r>
            <a:r>
              <a:rPr lang="pl-PL" sz="1800" dirty="0">
                <a:latin typeface="Arial Narrow" panose="020B0606020202030204" pitchFamily="34" charset="0"/>
              </a:rPr>
              <a:t>ramach działania 9 „Tworzenie grup producentów </a:t>
            </a:r>
            <a:r>
              <a:rPr lang="pl-PL" sz="1800" dirty="0" smtClean="0">
                <a:latin typeface="Arial Narrow" panose="020B0606020202030204" pitchFamily="34" charset="0"/>
              </a:rPr>
              <a:t/>
            </a:r>
            <a:br>
              <a:rPr lang="pl-PL" sz="1800" dirty="0" smtClean="0">
                <a:latin typeface="Arial Narrow" panose="020B0606020202030204" pitchFamily="34" charset="0"/>
              </a:rPr>
            </a:br>
            <a:r>
              <a:rPr lang="pl-PL" sz="1800" dirty="0" smtClean="0">
                <a:latin typeface="Arial Narrow" panose="020B0606020202030204" pitchFamily="34" charset="0"/>
              </a:rPr>
              <a:t>i </a:t>
            </a:r>
            <a:r>
              <a:rPr lang="pl-PL" sz="1800" dirty="0">
                <a:latin typeface="Arial Narrow" panose="020B0606020202030204" pitchFamily="34" charset="0"/>
              </a:rPr>
              <a:t>organizacji producentów</a:t>
            </a:r>
            <a:r>
              <a:rPr lang="pl-PL" sz="1800" dirty="0" smtClean="0">
                <a:latin typeface="Arial Narrow" panose="020B0606020202030204" pitchFamily="34" charset="0"/>
              </a:rPr>
              <a:t>”, w zakresie którego możliwe jest otrzymanie wsparcia w okresie pierwszych 5 lat działalności, w wysokości maksymalnej 100 000 euro rocznie;</a:t>
            </a:r>
            <a:endParaRPr lang="pl-PL" sz="1800" dirty="0">
              <a:latin typeface="Arial Narrow" panose="020B0606020202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dirty="0" smtClean="0">
                <a:latin typeface="Arial Narrow" panose="020B0606020202030204" pitchFamily="34" charset="0"/>
              </a:rPr>
              <a:t>w ramach PROW 2014-2020 </a:t>
            </a:r>
            <a:r>
              <a:rPr lang="pl-PL" sz="1800" dirty="0" smtClean="0">
                <a:latin typeface="Arial Narrow" panose="020B0606020202030204" pitchFamily="34" charset="0"/>
              </a:rPr>
              <a:t>– </a:t>
            </a:r>
            <a:r>
              <a:rPr lang="pl-PL" sz="1800" b="1" dirty="0" smtClean="0">
                <a:latin typeface="Arial Narrow" panose="020B0606020202030204" pitchFamily="34" charset="0"/>
              </a:rPr>
              <a:t>w tym sektor </a:t>
            </a:r>
            <a:r>
              <a:rPr lang="pl-PL" sz="1800" b="1" dirty="0" smtClean="0">
                <a:latin typeface="Arial Narrow" panose="020B0606020202030204" pitchFamily="34" charset="0"/>
              </a:rPr>
              <a:t>drobiu może korzystać np. </a:t>
            </a:r>
            <a:r>
              <a:rPr lang="pl-PL" sz="1800" b="1" dirty="0">
                <a:latin typeface="Arial Narrow" panose="020B0606020202030204" pitchFamily="34" charset="0"/>
              </a:rPr>
              <a:t>z poddziałania 4.2 „Wsparcie inwestycji w przetwarzanie produktów rolnych, obrót nimi lub ich rozwój</a:t>
            </a:r>
            <a:r>
              <a:rPr lang="pl-PL" sz="1800" b="1" dirty="0" smtClean="0">
                <a:latin typeface="Arial Narrow" panose="020B0606020202030204" pitchFamily="34" charset="0"/>
              </a:rPr>
              <a:t>”;</a:t>
            </a:r>
            <a:endParaRPr lang="pl-PL" sz="1800" dirty="0">
              <a:latin typeface="Arial Narrow" panose="020B0606020202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dirty="0" smtClean="0">
                <a:latin typeface="Arial Narrow" panose="020B0606020202030204" pitchFamily="34" charset="0"/>
              </a:rPr>
              <a:t>organizacje producentów oraz ich członkowie mają także preferencje w dostępie do wsparcia </a:t>
            </a:r>
            <a:br>
              <a:rPr lang="pl-PL" sz="1800" dirty="0" smtClean="0">
                <a:latin typeface="Arial Narrow" panose="020B0606020202030204" pitchFamily="34" charset="0"/>
              </a:rPr>
            </a:br>
            <a:r>
              <a:rPr lang="pl-PL" sz="1800" dirty="0" smtClean="0">
                <a:latin typeface="Arial Narrow" panose="020B0606020202030204" pitchFamily="34" charset="0"/>
              </a:rPr>
              <a:t>w ramach innych działań PROW 2014-2020, np. w ramach typu operacji „Modernizacja gospodarstw rolnych”.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l-PL" sz="1800" dirty="0">
              <a:latin typeface="Arial Narrow" panose="020B060602020203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l-PL" sz="1800" dirty="0" smtClean="0">
              <a:latin typeface="Arial Narrow" panose="020B0606020202030204" pitchFamily="34" charset="0"/>
            </a:endParaRPr>
          </a:p>
          <a:p>
            <a:pPr marL="400050" lvl="1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pl-PL" sz="1000" dirty="0" smtClean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endParaRPr lang="pl-PL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165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</a:rPr>
              <a:t>Zasady i poziom wsparcia</a:t>
            </a:r>
            <a:endParaRPr lang="pl-PL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616624"/>
          </a:xfrm>
          <a:noFill/>
          <a:ln>
            <a:noFill/>
          </a:ln>
        </p:spPr>
        <p:txBody>
          <a:bodyPr/>
          <a:lstStyle/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Organizacja producentów wybiera 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cel lub </a:t>
            </a: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cele, które chce realizować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(określone w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art. 41a projektu rozporządzenia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), 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Aby osiągnąć te cele o</a:t>
            </a:r>
            <a:r>
              <a:rPr lang="pl-PL" sz="16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rganizacja </a:t>
            </a:r>
            <a:r>
              <a:rPr lang="pl-PL" sz="1600" b="1" dirty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producentów </a:t>
            </a:r>
            <a:r>
              <a:rPr lang="pl-PL" sz="16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musi </a:t>
            </a:r>
            <a:r>
              <a:rPr lang="pl-PL" sz="1600" b="1" dirty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opracować Program </a:t>
            </a:r>
            <a:r>
              <a:rPr lang="pl-PL" sz="16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Operacyjny</a:t>
            </a:r>
            <a:r>
              <a:rPr lang="pl-PL" sz="1600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, zawierający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rodzaje interwencji spośród wskazanych w art. 41b projektu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rozporządzenia, wykorzystując je do osiągnięcia zaplanowanych celów;</a:t>
            </a: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Wsparcie 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finansowe przyznawane będzie na dany Program </a:t>
            </a: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Operacyjny organizacji producentów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 a więc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wsparcie nie będzie przypisane indywidualnie dla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pojedynczej interwencji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(jednej lub kilku), tylko sumarycznie dla wszystkich realizowanych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w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programie operacyjnym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za dany rok działalności.</a:t>
            </a:r>
          </a:p>
          <a:p>
            <a:pPr marL="0" lvl="0" indent="0"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Poziom </a:t>
            </a:r>
            <a:r>
              <a:rPr lang="pl-PL" sz="2400" b="1" dirty="0">
                <a:solidFill>
                  <a:prstClr val="black"/>
                </a:solidFill>
                <a:latin typeface="Arial Narrow" panose="020B0606020202030204" pitchFamily="34" charset="0"/>
                <a:ea typeface="Calibri"/>
              </a:rPr>
              <a:t>finansowania</a:t>
            </a:r>
            <a:endParaRPr lang="pl-PL" sz="2400" b="1" dirty="0">
              <a:solidFill>
                <a:srgbClr val="0070C0"/>
              </a:solidFill>
              <a:latin typeface="Arial Narrow" panose="020B0606020202030204" pitchFamily="34" charset="0"/>
              <a:ea typeface="Calibri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Unijna pomoc finansowa jest ograniczona do:</a:t>
            </a:r>
          </a:p>
          <a:p>
            <a:pPr lvl="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pl-PL" sz="1600" b="1" dirty="0" smtClean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l-PL" sz="1600" b="1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wartości produkcji sprzedanej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danej organizacji producentów lub grupy producentów, oraz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 rzeczywiście poniesionych wydatków</a:t>
            </a:r>
            <a:r>
              <a:rPr lang="pl-PL" sz="1600" dirty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interwencje realizowane w ramach Programu Operacyjnego.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Pozostałą część </a:t>
            </a: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kosztów realizacji interwencji ponoszą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beneficjenci.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Jednocześnie,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pułap wynoszący </a:t>
            </a:r>
            <a:r>
              <a:rPr lang="pl-PL" sz="1600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 zwiększa się do 60% dla organizacji producentów lub ich zrzeszeń uznanych na mocy rozporządzenia nr 1308/2013 </a:t>
            </a:r>
            <a:r>
              <a:rPr lang="pl-PL" sz="1600" b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przez pierwsze 5 lat </a:t>
            </a:r>
            <a:r>
              <a:rPr lang="pl-PL" sz="1600" b="1" u="sng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pl-PL" sz="1600" b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roku ich uznania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pl-PL" sz="1600" dirty="0" smtClean="0">
              <a:solidFill>
                <a:srgbClr val="0070C0"/>
              </a:solidFill>
              <a:latin typeface="Arial Narrow" panose="020B0606020202030204" pitchFamily="34" charset="0"/>
              <a:ea typeface="Calibri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</a:rPr>
              <a:t>Potrzeby zidentyfikowane przez </a:t>
            </a:r>
            <a:r>
              <a:rPr lang="pl-PL" sz="2400" b="1" dirty="0" err="1" smtClean="0">
                <a:latin typeface="Arial Narrow" panose="020B0606020202030204" pitchFamily="34" charset="0"/>
              </a:rPr>
              <a:t>IERiGŻ</a:t>
            </a:r>
            <a:r>
              <a:rPr lang="pl-PL" sz="2400" b="1" dirty="0" smtClean="0">
                <a:latin typeface="Arial Narrow" panose="020B0606020202030204" pitchFamily="34" charset="0"/>
              </a:rPr>
              <a:t> w sektorze drobiu cz. 1</a:t>
            </a:r>
            <a:endParaRPr lang="pl-PL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616624"/>
          </a:xfrm>
          <a:noFill/>
          <a:ln>
            <a:noFill/>
          </a:ln>
        </p:spPr>
        <p:txBody>
          <a:bodyPr/>
          <a:lstStyle/>
          <a:p>
            <a:pPr marL="0" lvl="0" indent="0"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400" b="1" dirty="0" smtClean="0">
                <a:latin typeface="Arial Narrow" panose="020B0606020202030204" pitchFamily="34" charset="0"/>
                <a:ea typeface="Calibri"/>
              </a:rPr>
              <a:t>Zidentyfikowane potrzeby w sektorze drobiu: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b="1" dirty="0">
                <a:latin typeface="Arial Narrow" panose="020B0606020202030204" pitchFamily="34" charset="0"/>
                <a:ea typeface="Calibri"/>
              </a:rPr>
              <a:t>planowanie i organizacja produkcji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której celem jest jej dostosowanie do popytu pod względem jakości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/>
            </a:r>
            <a:br>
              <a:rPr lang="pl-PL" sz="1600" dirty="0" smtClean="0">
                <a:latin typeface="Arial Narrow" panose="020B0606020202030204" pitchFamily="34" charset="0"/>
                <a:ea typeface="Calibri"/>
              </a:rPr>
            </a:b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i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ilości, optymalizacja kosztów produkcji i zwrotu inwestycji oraz stabilizacja cen producenta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b="1" dirty="0">
                <a:latin typeface="Arial Narrow" panose="020B0606020202030204" pitchFamily="34" charset="0"/>
                <a:ea typeface="Calibri"/>
              </a:rPr>
              <a:t>poprawa konkurencyjności kosztowej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w średnim i długim okresie, w tym głównie poprzez inwestycje modernizacyjne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b="1" dirty="0">
                <a:latin typeface="Arial Narrow" panose="020B0606020202030204" pitchFamily="34" charset="0"/>
                <a:ea typeface="Calibri"/>
              </a:rPr>
              <a:t>wzmocnienie pozycji przetargowej gospodarstw rolnych w łańcuchu </a:t>
            </a: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dostaw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: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inwestycje w budynki i budowle wykorzystywane w chowie drobiu mięsnego: kurniki, urządzenia do przygotowania 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/>
            </a:r>
            <a:br>
              <a:rPr lang="pl-PL" sz="1400" dirty="0" smtClean="0">
                <a:latin typeface="Arial Narrow" panose="020B0606020202030204" pitchFamily="34" charset="0"/>
                <a:ea typeface="Calibri"/>
              </a:rPr>
            </a:b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i </a:t>
            </a:r>
            <a:r>
              <a:rPr lang="pl-PL" sz="1400" dirty="0">
                <a:latin typeface="Arial Narrow" panose="020B0606020202030204" pitchFamily="34" charset="0"/>
                <a:ea typeface="Calibri"/>
              </a:rPr>
              <a:t>zadawania pasz, magazyny płaskie i silosy na pasze, hale maszyn rolniczych oraz magazyny chemicznych środków utrzymania standardów higienicznych i weterynaryjnych oraz środków plonotwórczych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inwestycje w budowle i urządzenia umożliwiające zapewnienie dobrostanu zwierząt, w tym w zakresie spełnienia wymogów związanych z </a:t>
            </a:r>
            <a:r>
              <a:rPr lang="pl-PL" sz="1400" dirty="0" err="1">
                <a:latin typeface="Arial Narrow" panose="020B0606020202030204" pitchFamily="34" charset="0"/>
                <a:ea typeface="Calibri"/>
              </a:rPr>
              <a:t>bioasekuracją</a:t>
            </a:r>
            <a:r>
              <a:rPr lang="pl-PL" sz="1400" dirty="0">
                <a:latin typeface="Arial Narrow" panose="020B0606020202030204" pitchFamily="34" charset="0"/>
                <a:ea typeface="Calibri"/>
              </a:rPr>
              <a:t> (np. grypa ptaków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),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zakup materiału hodowlanego (kurcząt) oraz kwalifikowanego materiału siewnego roślin pastewnych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inwestycje w innowacyjne i precyzyjne maszyny do uprawy roślin przeznaczanych na pasze treściwe: agregaty uprawowe, siewniki, kombajny do zbioru, maszyny do czyszczenia i suszenia oraz środki transportu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tworzenie grup producentów i organizacji oraz integracja pionowa producentów rolnych z przemysłem drobiarskim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zakup i instalacja systemów teleinformatycznych oraz oprogramowania komputerowego w zakresie: cyfryzacji technologii i organizacji chowu 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drobiu oraz </a:t>
            </a:r>
            <a:r>
              <a:rPr lang="pl-PL" sz="1400" dirty="0">
                <a:latin typeface="Arial Narrow" panose="020B0606020202030204" pitchFamily="34" charset="0"/>
                <a:ea typeface="Calibri"/>
              </a:rPr>
              <a:t>uprawy roślin paszowych, wymiana informacji z organizacjami branżowymi, dostęp do aktualnej informacji rynkowej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marL="571500" lvl="1" indent="-1714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400" dirty="0">
                <a:latin typeface="Arial Narrow" panose="020B0606020202030204" pitchFamily="34" charset="0"/>
                <a:ea typeface="Calibri"/>
              </a:rPr>
              <a:t>szkolenia dotyczące innowacyjnych precyzyjnych metod chowu i hodowli żywca drobiowego i uprawy roślin paszowych oraz efektywnego żywienia i warunków </a:t>
            </a:r>
            <a:r>
              <a:rPr lang="pl-PL" sz="1400" dirty="0" smtClean="0">
                <a:latin typeface="Arial Narrow" panose="020B0606020202030204" pitchFamily="34" charset="0"/>
                <a:ea typeface="Calibri"/>
              </a:rPr>
              <a:t>weterynaryjnych;</a:t>
            </a:r>
            <a:endParaRPr lang="pl-PL" sz="1400" dirty="0">
              <a:latin typeface="Arial Narrow" panose="020B0606020202030204" pitchFamily="34" charset="0"/>
              <a:ea typeface="Calibri"/>
            </a:endParaRPr>
          </a:p>
          <a:p>
            <a:pPr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l-PL" sz="1600" dirty="0" smtClean="0">
              <a:latin typeface="Arial Narrow" panose="020B0606020202030204" pitchFamily="34" charset="0"/>
              <a:ea typeface="Calibri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99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</a:rPr>
              <a:t>Potrzeby zidentyfikowane przez </a:t>
            </a:r>
            <a:r>
              <a:rPr lang="pl-PL" sz="2400" b="1" dirty="0" err="1" smtClean="0">
                <a:latin typeface="Arial Narrow" panose="020B0606020202030204" pitchFamily="34" charset="0"/>
              </a:rPr>
              <a:t>IERiGŻ</a:t>
            </a:r>
            <a:r>
              <a:rPr lang="pl-PL" sz="2400" b="1" dirty="0" smtClean="0">
                <a:latin typeface="Arial Narrow" panose="020B0606020202030204" pitchFamily="34" charset="0"/>
              </a:rPr>
              <a:t> w sektorze drobiu cz. 2</a:t>
            </a:r>
            <a:endParaRPr lang="pl-PL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616624"/>
          </a:xfrm>
          <a:noFill/>
          <a:ln>
            <a:noFill/>
          </a:ln>
        </p:spPr>
        <p:txBody>
          <a:bodyPr/>
          <a:lstStyle/>
          <a:p>
            <a:pPr marL="0" lvl="0" indent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latin typeface="Arial Narrow" panose="020B0606020202030204" pitchFamily="34" charset="0"/>
                <a:ea typeface="Calibri"/>
              </a:rPr>
              <a:t>Zidentyfikowane potrzeby w sektorze drobiu:</a:t>
            </a:r>
          </a:p>
          <a:p>
            <a:pPr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b="1" dirty="0">
                <a:latin typeface="Arial Narrow" panose="020B0606020202030204" pitchFamily="34" charset="0"/>
                <a:ea typeface="Calibri"/>
              </a:rPr>
              <a:t>rozwój zrównoważonej technologii produkcji poprzez wdrożenie innowacyjnych praktyk i technik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które są przyjazne dla środowiska naturalnego w zakresie metod chowu żywca drobiowego i utylizacji produktów ubocznych i odpadów, zrównoważonego wykorzystania zasobów naturalnych (gleby i wody) oraz zachowania bioróżnorodności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b="1" dirty="0">
                <a:latin typeface="Arial Narrow" panose="020B0606020202030204" pitchFamily="34" charset="0"/>
                <a:ea typeface="Calibri"/>
              </a:rPr>
              <a:t>działania na rzecz łagodzenia niekorzystnych zmian klimatycznych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a tym samym redukcji ryzyka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produkcyjnego:</a:t>
            </a:r>
          </a:p>
          <a:p>
            <a:pPr lvl="1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600" dirty="0">
                <a:latin typeface="Arial Narrow" panose="020B0606020202030204" pitchFamily="34" charset="0"/>
                <a:ea typeface="Calibri"/>
              </a:rPr>
              <a:t>inwestycje w termoizolację i systemy wentylacyjne budynków w celu poprawy efektywności energetycznej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lvl="1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600" dirty="0">
                <a:latin typeface="Arial Narrow" panose="020B0606020202030204" pitchFamily="34" charset="0"/>
                <a:ea typeface="Calibri"/>
              </a:rPr>
              <a:t>inwestycje w budowle i urządzenia umożliwiające przyjazne dla środowiska składowanie nawozów naturalnych (ptasi obornik i pomiot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),</a:t>
            </a:r>
          </a:p>
          <a:p>
            <a:pPr lvl="1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600" dirty="0">
                <a:latin typeface="Arial Narrow" panose="020B0606020202030204" pitchFamily="34" charset="0"/>
                <a:ea typeface="Calibri"/>
              </a:rPr>
              <a:t>inwestycje w maszyny rolnicze umożliwiające nawożenie organiczne i utrzymanie gleb w dobrej kulturze poprzez zwiększenie zwartości próchnicy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lvl="1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600" dirty="0">
                <a:latin typeface="Arial Narrow" panose="020B0606020202030204" pitchFamily="34" charset="0"/>
                <a:ea typeface="Calibri"/>
              </a:rPr>
              <a:t>inwestycje w maszyny i urządzenia umożliwiające efektywną, oszczędną i przyjazną dla środowiska naturalnego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(np. gospodarka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wodą w budynkach inwentarskich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np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. obiegi zamknięte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)</a:t>
            </a:r>
          </a:p>
          <a:p>
            <a:pPr lvl="1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inwestycje w maszyny i urządzenia do wytwarzania energii elektrycznej i cieplnej: elektrownie wiatrowe, panele słoneczne, </a:t>
            </a:r>
            <a:r>
              <a:rPr lang="pl-PL" sz="1600" dirty="0" err="1" smtClean="0">
                <a:latin typeface="Arial Narrow" panose="020B0606020202030204" pitchFamily="34" charset="0"/>
                <a:ea typeface="Calibri"/>
              </a:rPr>
              <a:t>fotowoltaika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 oraz utylizacja produktów ubocznych i odpadów w biogazowniach,</a:t>
            </a:r>
          </a:p>
          <a:p>
            <a:pPr marL="4000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działania minimalizujące ryzyko występowania sytuacji kryzysowych oraz działania na rzecz zarządzania ryzykiem kryzysowym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 (np. inwestycje w urządzenia zapewniające spełnienie wymogów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bioasekuracji).</a:t>
            </a:r>
            <a:endParaRPr lang="pl-PL" sz="1600" dirty="0" smtClean="0">
              <a:latin typeface="Arial Narrow" panose="020B0606020202030204" pitchFamily="34" charset="0"/>
              <a:ea typeface="Calibri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14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</a:rPr>
              <a:t>Propozycja interwencji wskazana przez </a:t>
            </a:r>
            <a:r>
              <a:rPr lang="pl-PL" sz="2400" b="1" dirty="0" err="1" smtClean="0">
                <a:latin typeface="Arial Narrow" panose="020B0606020202030204" pitchFamily="34" charset="0"/>
              </a:rPr>
              <a:t>IERiGŻ</a:t>
            </a:r>
            <a:r>
              <a:rPr lang="pl-PL" sz="2400" b="1" dirty="0" smtClean="0">
                <a:latin typeface="Arial Narrow" panose="020B0606020202030204" pitchFamily="34" charset="0"/>
              </a:rPr>
              <a:t> </a:t>
            </a:r>
            <a:endParaRPr lang="pl-PL" sz="2400" b="1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616624"/>
          </a:xfrm>
          <a:noFill/>
          <a:ln>
            <a:noFill/>
          </a:ln>
        </p:spPr>
        <p:txBody>
          <a:bodyPr/>
          <a:lstStyle/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Wsparcie 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działań inwestycyjnych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które będą skutkowały wzrostem modernizacji gospodarstw drobiarskich (np. 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maszyny, budynki i budowle inwentarskie, urządzenia do przygotowania i zadawania pasz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środki transportu) i innowacyjności technologii produkcji (np. postęp hodowlany, cyfryzacja, produkcja zintegrowana i precyzyjna) oraz będą doprowadzić do poprawy jej technicznej i ekonomicznej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efektywności,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wsparcie 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działań inwestycyjnych w zakresie ochrony środowiska naturalnego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, ekologii, bioróżnorodności produkcji, wytwarzania energii odnawialnej, efektywnej gospodarki wodą, ściekami i odpadami (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np. nawozami organicznymi, redukcja emisji gazów cieplarnianych),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których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efektem będzie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zrównoważona i przyjazna dla środowiska naturalnego produkcja rolna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,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b="1" dirty="0">
                <a:latin typeface="Arial Narrow" panose="020B0606020202030204" pitchFamily="34" charset="0"/>
                <a:ea typeface="Calibri"/>
              </a:rPr>
              <a:t>wparcie działań prowadzących do wzrostu kwalifikacji i doświadczenia zawodowego rolników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(np. szkolenia, kursy, warsztaty i konferencje) w zakresie: innowacyjnych technologii produkcji, hodowli, ochrony środowiska i ekologii, systemów teleinformatycznych i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cyfryzacji oraz dystrybucji i promocji,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wsparcie </a:t>
            </a:r>
            <a:r>
              <a:rPr lang="pl-PL" sz="1600" b="1" dirty="0">
                <a:latin typeface="Arial Narrow" panose="020B0606020202030204" pitchFamily="34" charset="0"/>
                <a:ea typeface="Calibri"/>
              </a:rPr>
              <a:t>procesów koncentracji struktur produkcyjnych </a:t>
            </a:r>
            <a:r>
              <a:rPr lang="pl-PL" sz="1600" dirty="0">
                <a:latin typeface="Arial Narrow" panose="020B0606020202030204" pitchFamily="34" charset="0"/>
                <a:ea typeface="Calibri"/>
              </a:rPr>
              <a:t>(np. grupy producentów i organizacje, spółdzielczość rolnicza) oraz działań prowadzących do intensyfikacji współpracy gospodarstw rolnych z przemysłem mięsnym i paszowym (np. kooperacji, pionowej integracji, powiązań kapitałowych), które będą skutkowały wzrostem koncentracji podaży oraz wzmocnieniem siły przetargowej producentów rolnych w łańcuchu 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marketingowym,</a:t>
            </a:r>
          </a:p>
          <a:p>
            <a:pPr lvl="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b="1" dirty="0" smtClean="0">
                <a:latin typeface="Arial Narrow" panose="020B0606020202030204" pitchFamily="34" charset="0"/>
                <a:ea typeface="Calibri"/>
              </a:rPr>
              <a:t>wsparcie działań</a:t>
            </a: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 (np. szkolenia, kursy, warsztaty, itp.) skutkujące ograniczeniem ryzyka produkcyjnego        </a:t>
            </a:r>
            <a:br>
              <a:rPr lang="pl-PL" sz="1600" dirty="0" smtClean="0">
                <a:latin typeface="Arial Narrow" panose="020B0606020202030204" pitchFamily="34" charset="0"/>
                <a:ea typeface="Calibri"/>
              </a:rPr>
            </a:br>
            <a:r>
              <a:rPr lang="pl-PL" sz="1600" dirty="0" smtClean="0">
                <a:latin typeface="Arial Narrow" panose="020B0606020202030204" pitchFamily="34" charset="0"/>
                <a:ea typeface="Calibri"/>
              </a:rPr>
              <a:t>i handlowego w gospodarstwach rolnych.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37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3429000"/>
            <a:ext cx="8229600" cy="648072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uwagę!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93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920880" cy="576064"/>
          </a:xfrm>
        </p:spPr>
        <p:txBody>
          <a:bodyPr/>
          <a:lstStyle/>
          <a:p>
            <a:pPr algn="ctr"/>
            <a:r>
              <a:rPr lang="pl-PL" sz="2800" b="1" dirty="0" smtClean="0">
                <a:latin typeface="Arial Narrow" panose="020B0606020202030204" pitchFamily="34" charset="0"/>
              </a:rPr>
              <a:t>Wprowadzenie</a:t>
            </a:r>
            <a:endParaRPr lang="pl-PL" sz="2800" b="1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SzPct val="95000"/>
              <a:buNone/>
              <a:defRPr/>
            </a:pPr>
            <a:r>
              <a:rPr lang="pl-PL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Propozycja </a:t>
            </a:r>
            <a:r>
              <a:rPr lang="pl-PL" b="1" dirty="0">
                <a:solidFill>
                  <a:prstClr val="black"/>
                </a:solidFill>
                <a:latin typeface="Arial Narrow" panose="020B0606020202030204" pitchFamily="34" charset="0"/>
              </a:rPr>
              <a:t>KE dot. WPR 2021-2027: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§"/>
              <a:defRPr/>
            </a:pPr>
            <a:r>
              <a:rPr lang="pl-PL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utrzymanie dotychczasowych mechanizmów wsparcia </a:t>
            </a:r>
            <a:r>
              <a:rPr lang="pl-PL" sz="2400" i="1" dirty="0">
                <a:solidFill>
                  <a:prstClr val="black"/>
                </a:solidFill>
                <a:latin typeface="Arial Narrow" panose="020B0606020202030204" pitchFamily="34" charset="0"/>
              </a:rPr>
              <a:t>(rozporządzenie 1308/2013 ustanawiające wspólną organizację rynków rolnych)</a:t>
            </a:r>
            <a:r>
              <a:rPr lang="pl-PL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ü"/>
              <a:defRPr/>
            </a:pPr>
            <a:r>
              <a:rPr lang="pl-PL" sz="2400" b="1" u="sng" dirty="0">
                <a:solidFill>
                  <a:prstClr val="black"/>
                </a:solidFill>
                <a:latin typeface="Arial Narrow" panose="020B0606020202030204" pitchFamily="34" charset="0"/>
              </a:rPr>
              <a:t>interwencja rynkowa</a:t>
            </a:r>
            <a:r>
              <a:rPr lang="pl-PL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pl-PL" sz="2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-</a:t>
            </a: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skup interwencyjny </a:t>
            </a:r>
            <a:r>
              <a:rPr lang="pl-PL" sz="24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(art. 8), </a:t>
            </a:r>
            <a:r>
              <a:rPr lang="pl-PL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dopłaty </a:t>
            </a: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/>
            </a:r>
            <a:b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do </a:t>
            </a:r>
            <a:r>
              <a:rPr lang="pl-PL" sz="2400" dirty="0">
                <a:solidFill>
                  <a:prstClr val="black"/>
                </a:solidFill>
                <a:latin typeface="Arial Narrow" panose="020B0606020202030204" pitchFamily="34" charset="0"/>
              </a:rPr>
              <a:t>prywatnego </a:t>
            </a: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przechowywania </a:t>
            </a:r>
            <a:r>
              <a:rPr lang="pl-PL" sz="24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(art.17),</a:t>
            </a:r>
            <a:endParaRPr lang="pl-PL" sz="2400" i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ü"/>
              <a:defRPr/>
            </a:pPr>
            <a:r>
              <a:rPr lang="pl-PL" sz="2400" b="1" u="sng" dirty="0">
                <a:solidFill>
                  <a:prstClr val="black"/>
                </a:solidFill>
                <a:latin typeface="Arial Narrow" panose="020B0606020202030204" pitchFamily="34" charset="0"/>
              </a:rPr>
              <a:t>środki wyjątkowe</a:t>
            </a:r>
            <a:r>
              <a:rPr lang="pl-PL" sz="2400" b="1" dirty="0">
                <a:solidFill>
                  <a:prstClr val="black"/>
                </a:solidFill>
                <a:latin typeface="Arial Narrow" panose="020B0606020202030204" pitchFamily="34" charset="0"/>
              </a:rPr>
              <a:t> - </a:t>
            </a: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środki </a:t>
            </a:r>
            <a:r>
              <a:rPr lang="pl-PL" sz="2400" dirty="0">
                <a:solidFill>
                  <a:prstClr val="black"/>
                </a:solidFill>
                <a:latin typeface="Arial Narrow" panose="020B0606020202030204" pitchFamily="34" charset="0"/>
              </a:rPr>
              <a:t>przeciwdziałania zakłóceniom </a:t>
            </a: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/>
            </a:r>
            <a:b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na </a:t>
            </a:r>
            <a:r>
              <a:rPr lang="pl-PL" sz="2400" dirty="0">
                <a:solidFill>
                  <a:prstClr val="black"/>
                </a:solidFill>
                <a:latin typeface="Arial Narrow" panose="020B0606020202030204" pitchFamily="34" charset="0"/>
              </a:rPr>
              <a:t>rynku; środki związane z chorobami zwierząt, utratą zaufania </a:t>
            </a:r>
            <a:r>
              <a:rPr lang="pl-PL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konsumentów (</a:t>
            </a:r>
            <a:r>
              <a:rPr lang="pl-PL" sz="24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art. 219 – art. 220),</a:t>
            </a:r>
            <a:endParaRPr lang="pl-PL" sz="2400" i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SzPct val="95000"/>
              <a:buFont typeface="Wingdings" panose="05000000000000000000" pitchFamily="2" charset="2"/>
              <a:buChar char="ü"/>
              <a:defRPr/>
            </a:pPr>
            <a:r>
              <a:rPr lang="pl-PL" sz="2400" b="1" u="sng" dirty="0">
                <a:solidFill>
                  <a:prstClr val="black"/>
                </a:solidFill>
                <a:latin typeface="Arial Narrow" panose="020B0606020202030204" pitchFamily="34" charset="0"/>
              </a:rPr>
              <a:t>środki rozwiązywania szczególnych </a:t>
            </a:r>
            <a:r>
              <a:rPr lang="pl-PL" sz="2400" b="1" u="sng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problemów </a:t>
            </a:r>
            <a:r>
              <a:rPr lang="pl-PL" sz="24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(art. 221).</a:t>
            </a:r>
            <a:endParaRPr lang="pl-PL" sz="2400" i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>
              <a:buSzPct val="95000"/>
              <a:buFont typeface="+mj-lt"/>
              <a:buAutoNum type="arabicParenR"/>
              <a:defRPr/>
            </a:pPr>
            <a:endParaRPr lang="pl-PL" sz="1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44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920880" cy="576064"/>
          </a:xfrm>
        </p:spPr>
        <p:txBody>
          <a:bodyPr/>
          <a:lstStyle/>
          <a:p>
            <a:pPr algn="ctr"/>
            <a:r>
              <a:rPr lang="pl-PL" sz="2800" b="1" dirty="0" smtClean="0">
                <a:latin typeface="Arial Narrow" panose="020B0606020202030204" pitchFamily="34" charset="0"/>
              </a:rPr>
              <a:t>Wprowadzenie</a:t>
            </a:r>
            <a:endParaRPr lang="pl-PL" sz="2800" b="1" dirty="0">
              <a:latin typeface="Arial Narrow" panose="020B0606020202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SzPct val="95000"/>
              <a:buNone/>
              <a:defRPr/>
            </a:pPr>
            <a:r>
              <a:rPr lang="pl-PL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Co to są interwencje w </a:t>
            </a:r>
            <a:r>
              <a:rPr lang="pl-PL" sz="2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sektorach??</a:t>
            </a:r>
            <a:endParaRPr lang="pl-PL" sz="2800" b="1" i="1" u="sng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SzPct val="95000"/>
              <a:buNone/>
              <a:defRPr/>
            </a:pPr>
            <a:r>
              <a:rPr lang="pl-PL" sz="20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Są to nowe możliwości </a:t>
            </a:r>
            <a:r>
              <a:rPr lang="pl-PL" sz="2000" b="1" dirty="0">
                <a:solidFill>
                  <a:prstClr val="black"/>
                </a:solidFill>
                <a:latin typeface="Arial Narrow" panose="020B0606020202030204" pitchFamily="34" charset="0"/>
              </a:rPr>
              <a:t>realizacji </a:t>
            </a:r>
            <a:r>
              <a:rPr lang="pl-PL" sz="20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wsparcia sektorów rolnych w ramach WPR </a:t>
            </a:r>
            <a:br>
              <a:rPr lang="pl-PL" sz="20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pl-PL" sz="20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2021-2027 zaproponowane przez KE i określone </a:t>
            </a:r>
            <a:r>
              <a:rPr lang="pl-PL" sz="20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w projekcie rozporządzenia </a:t>
            </a:r>
            <a:r>
              <a:rPr lang="pl-PL" sz="2000" i="1" dirty="0">
                <a:solidFill>
                  <a:prstClr val="black"/>
                </a:solidFill>
                <a:latin typeface="Arial Narrow" panose="020B0606020202030204" pitchFamily="34" charset="0"/>
              </a:rPr>
              <a:t>Parlamentu Europejskiego i Rady </a:t>
            </a:r>
            <a:r>
              <a:rPr lang="pl-PL" sz="20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ustanawiającego </a:t>
            </a:r>
            <a:r>
              <a:rPr lang="pl-PL" sz="2000" i="1" dirty="0">
                <a:solidFill>
                  <a:prstClr val="black"/>
                </a:solidFill>
                <a:latin typeface="Arial Narrow" panose="020B0606020202030204" pitchFamily="34" charset="0"/>
              </a:rPr>
              <a:t>przepisy dotyczące wsparcia na podstawie </a:t>
            </a:r>
            <a:r>
              <a:rPr lang="pl-PL" sz="20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planów </a:t>
            </a:r>
            <a:r>
              <a:rPr lang="pl-PL" sz="2000" i="1" dirty="0">
                <a:solidFill>
                  <a:prstClr val="black"/>
                </a:solidFill>
                <a:latin typeface="Arial Narrow" panose="020B0606020202030204" pitchFamily="34" charset="0"/>
              </a:rPr>
              <a:t>strategicznych </a:t>
            </a:r>
            <a:r>
              <a:rPr lang="pl-PL" sz="20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WPR (…), dalej zwanego projektem. </a:t>
            </a:r>
          </a:p>
          <a:p>
            <a:pPr marL="0" lvl="0" indent="0" algn="just">
              <a:buNone/>
            </a:pPr>
            <a:r>
              <a:rPr lang="pl-PL" sz="18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Interwencje te, to: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określone </a:t>
            </a:r>
            <a:r>
              <a:rPr lang="pl-PL" sz="1800" dirty="0">
                <a:solidFill>
                  <a:prstClr val="black"/>
                </a:solidFill>
                <a:latin typeface="Arial Narrow" panose="020B0606020202030204" pitchFamily="34" charset="0"/>
              </a:rPr>
              <a:t>działania na danym </a:t>
            </a:r>
            <a:r>
              <a:rPr lang="pl-PL" sz="18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rynku, </a:t>
            </a:r>
            <a:r>
              <a:rPr lang="pl-PL" sz="1800" dirty="0">
                <a:solidFill>
                  <a:prstClr val="black"/>
                </a:solidFill>
                <a:latin typeface="Arial Narrow" panose="020B0606020202030204" pitchFamily="34" charset="0"/>
              </a:rPr>
              <a:t>takie </a:t>
            </a:r>
            <a:r>
              <a:rPr lang="pl-PL" sz="1800" b="1" dirty="0">
                <a:solidFill>
                  <a:prstClr val="black"/>
                </a:solidFill>
                <a:latin typeface="Arial Narrow" panose="020B0606020202030204" pitchFamily="34" charset="0"/>
              </a:rPr>
              <a:t>jak np. inwestycje w środki trwałe, działania promocyjne, działania związane z ochroną środowiska, itp</a:t>
            </a:r>
            <a:r>
              <a:rPr lang="pl-PL" sz="1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.,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pl-PL" sz="1800" b="1" dirty="0">
                <a:solidFill>
                  <a:prstClr val="black"/>
                </a:solidFill>
                <a:latin typeface="Arial Narrow" panose="020B0606020202030204" pitchFamily="34" charset="0"/>
              </a:rPr>
              <a:t>d</a:t>
            </a:r>
            <a:r>
              <a:rPr lang="pl-PL" sz="1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ziałania </a:t>
            </a:r>
            <a:r>
              <a:rPr lang="pl-PL" sz="1800" b="1" u="sng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wybierane i realizowane </a:t>
            </a:r>
            <a:r>
              <a:rPr lang="pl-PL" sz="1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przez organizacje producentów w ramach programów operacyjnych (analogicznie jak obecnie w sektorze owoców i warzyw).</a:t>
            </a:r>
          </a:p>
          <a:p>
            <a:pPr marL="0" lvl="0" indent="0" algn="just">
              <a:buNone/>
            </a:pPr>
            <a:r>
              <a:rPr lang="pl-PL" sz="18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Działania te </a:t>
            </a:r>
            <a:r>
              <a:rPr lang="pl-PL" sz="1800" dirty="0">
                <a:solidFill>
                  <a:prstClr val="black"/>
                </a:solidFill>
                <a:latin typeface="Arial Narrow" panose="020B0606020202030204" pitchFamily="34" charset="0"/>
              </a:rPr>
              <a:t>mają odmienny charakter niż działania w ramach interwencji rynkowych, </a:t>
            </a:r>
            <a:r>
              <a:rPr lang="pl-PL" sz="18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określonych </a:t>
            </a:r>
            <a:r>
              <a:rPr lang="pl-PL" sz="1800" dirty="0">
                <a:solidFill>
                  <a:prstClr val="black"/>
                </a:solidFill>
                <a:latin typeface="Arial Narrow" panose="020B0606020202030204" pitchFamily="34" charset="0"/>
              </a:rPr>
              <a:t>w przepisach rozporządzenia nr 1308/2013, </a:t>
            </a:r>
            <a:r>
              <a:rPr lang="pl-PL" sz="1800" u="sng" dirty="0">
                <a:solidFill>
                  <a:prstClr val="black"/>
                </a:solidFill>
                <a:latin typeface="Arial Narrow" panose="020B0606020202030204" pitchFamily="34" charset="0"/>
              </a:rPr>
              <a:t>gdzie interwencja rynkowa oznacza interwencję publiczną polegającą m.in. na skupie przez państwo członkowskie określonych produktów </a:t>
            </a:r>
            <a:r>
              <a:rPr lang="pl-PL" sz="1800" u="sng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/>
            </a:r>
            <a:br>
              <a:rPr lang="pl-PL" sz="1800" u="sng" dirty="0" smtClean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pl-PL" sz="1800" u="sng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i </a:t>
            </a:r>
            <a:r>
              <a:rPr lang="pl-PL" sz="1800" u="sng" dirty="0">
                <a:solidFill>
                  <a:prstClr val="black"/>
                </a:solidFill>
                <a:latin typeface="Arial Narrow" panose="020B0606020202030204" pitchFamily="34" charset="0"/>
              </a:rPr>
              <a:t>przechowywania ich aż do momentu zbycia</a:t>
            </a:r>
            <a:r>
              <a:rPr lang="pl-PL" sz="1800" dirty="0">
                <a:solidFill>
                  <a:prstClr val="black"/>
                </a:solidFill>
                <a:latin typeface="Arial Narrow" panose="020B0606020202030204" pitchFamily="34" charset="0"/>
              </a:rPr>
              <a:t>, co zostało wskazane w art. 8 </a:t>
            </a:r>
            <a:r>
              <a:rPr lang="pl-PL" sz="18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rozporządzenia </a:t>
            </a:r>
            <a:r>
              <a:rPr lang="pl-PL" sz="1800" dirty="0">
                <a:solidFill>
                  <a:prstClr val="black"/>
                </a:solidFill>
                <a:latin typeface="Arial Narrow" panose="020B0606020202030204" pitchFamily="34" charset="0"/>
              </a:rPr>
              <a:t>nr 1308/2013. </a:t>
            </a:r>
            <a:endParaRPr lang="pl-PL" sz="2000" b="1" i="1" u="sng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0" lvl="0" indent="0" algn="ctr">
              <a:buSzPct val="95000"/>
              <a:buNone/>
              <a:defRPr/>
            </a:pPr>
            <a:r>
              <a:rPr lang="pl-PL" sz="1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Jednym </a:t>
            </a:r>
            <a:r>
              <a:rPr lang="pl-PL" sz="1800" b="1" dirty="0">
                <a:solidFill>
                  <a:prstClr val="black"/>
                </a:solidFill>
                <a:latin typeface="Arial Narrow" panose="020B0606020202030204" pitchFamily="34" charset="0"/>
              </a:rPr>
              <a:t>z sektorów na którym możliwa jest realizacja </a:t>
            </a:r>
            <a:r>
              <a:rPr lang="pl-PL" sz="1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projektowanych interwencji jest </a:t>
            </a:r>
            <a:r>
              <a:rPr lang="pl-PL" sz="1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sektor </a:t>
            </a:r>
            <a:r>
              <a:rPr lang="pl-PL" sz="1800" b="1" dirty="0">
                <a:solidFill>
                  <a:srgbClr val="FF0000"/>
                </a:solidFill>
                <a:latin typeface="Arial Narrow" panose="020B0606020202030204" pitchFamily="34" charset="0"/>
              </a:rPr>
              <a:t>drobiu </a:t>
            </a:r>
            <a:endParaRPr lang="pl-PL" sz="18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lvl="0" indent="0" algn="ctr">
              <a:buSzPct val="95000"/>
              <a:buNone/>
              <a:defRPr/>
            </a:pPr>
            <a:r>
              <a:rPr lang="pl-PL" sz="18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</a:t>
            </a:r>
            <a:r>
              <a:rPr lang="pl-PL" sz="18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zgodnie z art. 39f </a:t>
            </a:r>
            <a:r>
              <a:rPr lang="pl-PL" sz="18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ww. projektu)</a:t>
            </a:r>
            <a:endParaRPr lang="pl-PL" sz="1800" b="1" i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0" indent="0">
              <a:buSzPct val="95000"/>
              <a:buNone/>
              <a:defRPr/>
            </a:pPr>
            <a:endParaRPr lang="pl-PL" sz="1800" dirty="0">
              <a:latin typeface="Arial Narrow" panose="020B060602020203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89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CELE  interwencji </a:t>
            </a:r>
            <a:r>
              <a:rPr lang="pl-PL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w niektórych sektorach (</a:t>
            </a:r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Art. 41a) </a:t>
            </a:r>
            <a:b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pl-PL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pl-PL" sz="170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planowanie </a:t>
            </a:r>
            <a:r>
              <a:rPr lang="pl-PL" sz="17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organizacja produkcji, dostosowanie produkcji do popytu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zwłaszcza pod względem jakości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ilości, optymalizacja kosztów produkcji i zwrotów z inwestycji oraz stabilizowanie cen producenta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negocjowanie umów na dostawy produktów rolnych; cele te odnoszą się do celów szczegółowych określonych w art. 6 lit. a), b), c) oraz i)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projektu;</a:t>
            </a:r>
            <a:endParaRPr lang="pl-PL" sz="1700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pl-PL" sz="17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koncentracja podaży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wprowadzania do obrotu danych produktów, w tym za pomocą </a:t>
            </a:r>
            <a:r>
              <a:rPr lang="pl-PL" sz="17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marketingu bezpośredniego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cele te odnoszą się do celów szczegółowych określonych w art. 6 lit. a) i c)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projektu;</a:t>
            </a:r>
            <a:endParaRPr lang="pl-PL" sz="1700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pl-PL" sz="170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poprawa </a:t>
            </a:r>
            <a:r>
              <a:rPr lang="pl-PL" sz="17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średnio- i długoterminowej konkurencyjności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zwłaszcza w drodze modernizacji;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 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 odnosi się do celu szczegółowego określonego w art. 6 lit. c)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projektu;</a:t>
            </a:r>
            <a:endParaRPr lang="pl-PL" sz="1700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pl-PL" sz="170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badania </a:t>
            </a:r>
            <a:r>
              <a:rPr lang="pl-PL" sz="17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rozwój 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zrównoważonych metod produkcji, m.in. odporności na </a:t>
            </a:r>
            <a:r>
              <a:rPr lang="pl-PL" sz="1700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agrofagi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innowacyjnych praktyk i technik produkcji zwiększających konkurencyjność gospodarczą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wspierających rozwój rynków; cele te odnoszą się do celów szczegółowych określonych w art. 6 lit. a), c) oraz i) </a:t>
            </a:r>
            <a:r>
              <a:rPr lang="pl-PL" sz="17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projektu;</a:t>
            </a:r>
            <a:endParaRPr lang="pl-PL" sz="1700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pl-PL" sz="17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promocja, rozwój i wdrażanie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 i technik produkcji przyjaznych dla środowiska naturalnego;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odpornych na </a:t>
            </a:r>
            <a:r>
              <a:rPr lang="pl-PL" sz="1700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agrofagi</a:t>
            </a:r>
            <a:r>
              <a:rPr lang="pl-PL" sz="17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racjonalnych ekologicznie praktyk uprawy;</a:t>
            </a:r>
          </a:p>
          <a:p>
            <a:pPr marL="0" indent="0">
              <a:spcBef>
                <a:spcPts val="0"/>
              </a:spcBef>
              <a:buSzPct val="95000"/>
              <a:buNone/>
              <a:defRPr/>
            </a:pPr>
            <a:endParaRPr lang="pl-PL" sz="1400" dirty="0">
              <a:latin typeface="Arial Narrow" panose="020B060602020203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0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920880" cy="576064"/>
          </a:xfrm>
        </p:spPr>
        <p:txBody>
          <a:bodyPr/>
          <a:lstStyle/>
          <a:p>
            <a:pPr algn="ctr"/>
            <a:r>
              <a:rPr lang="pl-PL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CELE  interwencje w niektórych sektorach (Art. 41a</a:t>
            </a:r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b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pl-PL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550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 w zakresie zdrowia i dobrostanu zwierząt wykraczających poza minimalne wymogi ustanowione na mocy prawa Unii i prawa krajowego;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550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racjonalnego ekologicznie wykorzystania produktów ubocznych i odpadów i gospodarowania nimi, w tym ich ponownego wykorzystania i waloryzacji;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550" dirty="0" smtClean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zrównoważonego wykorzystania zasobów naturalnych, w szczególności ochrony wody, gleby i innych zasobów naturalnych, oraz działań na rzecz różnorodności biologicznej; cele te odnoszą się do celów szczegółowych określonych w art. 6 lit. e, f oraz i projektu;</a:t>
            </a:r>
            <a:endParaRPr lang="pl-PL" sz="1550" dirty="0" smtClean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 startAt="6"/>
            </a:pPr>
            <a:r>
              <a:rPr lang="pl-PL" sz="155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przyczynianie się do łagodzenia zmiany klimatu </a:t>
            </a:r>
            <a:r>
              <a:rPr lang="pl-PL" sz="155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przystosowywania się do niej, jak określono w art. 6 lit. d projektu;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 startAt="6"/>
            </a:pPr>
            <a:r>
              <a:rPr lang="pl-PL" sz="155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podwyższanie wartości handlowej i jakości produktów</a:t>
            </a:r>
            <a:r>
              <a:rPr lang="pl-PL" sz="155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 tym poprawa jakości produktów i tworzenie produktów mających chronioną nazwę pochodzenia, chronione oznaczenie geograficzne lub objętych krajowymi systemami jakości; cele te odnoszą się do celu szczegółowego określonego w art. 6 lit. b) projektu;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 startAt="6"/>
            </a:pPr>
            <a:r>
              <a:rPr lang="pl-PL" sz="155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promocja i marketing produktów</a:t>
            </a:r>
            <a:r>
              <a:rPr lang="pl-PL" sz="155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cele te odnoszą się do celów szczegółowych określonych w art. 6 lit. b) i c) projektu;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 startAt="6"/>
            </a:pPr>
            <a:r>
              <a:rPr lang="pl-PL" sz="155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zwiększenie konsumpcji produktów sektora owoców i warzyw, świeżych lub przetworzonych; cel ten odnosi się do celu szczegółowego określonego w art. 6 lit. i) projektu rozporządzenia dot. planów strat  WPR;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 startAt="6"/>
            </a:pPr>
            <a:r>
              <a:rPr lang="pl-PL" sz="155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zapobieganie sytuacjom kryzysowym i zarządzanie ryzykiem </a:t>
            </a:r>
            <a:r>
              <a:rPr lang="pl-PL" sz="155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celu unikania kryzysów i radzenia sobie z kryzysami na rynkach danego sektora; cele te odnoszą się do celów szczegółowych określonych w art. 6 lit. a), b) i c) projektu.</a:t>
            </a:r>
          </a:p>
          <a:p>
            <a:pPr marL="0" indent="0">
              <a:spcBef>
                <a:spcPts val="0"/>
              </a:spcBef>
              <a:buSzPct val="95000"/>
              <a:buNone/>
              <a:defRPr/>
            </a:pPr>
            <a:endParaRPr lang="pl-PL" sz="1550" dirty="0">
              <a:latin typeface="Arial Narrow" panose="020B060602020203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85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351685"/>
            <a:ext cx="7920880" cy="576064"/>
          </a:xfrm>
        </p:spPr>
        <p:txBody>
          <a:bodyPr/>
          <a:lstStyle/>
          <a:p>
            <a:pPr algn="ctr"/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Rodzaje </a:t>
            </a:r>
            <a:r>
              <a:rPr lang="pl-PL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interwencji </a:t>
            </a:r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(art</a:t>
            </a:r>
            <a:r>
              <a:rPr lang="pl-PL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pl-PL" sz="2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41b)</a:t>
            </a:r>
            <a:endParaRPr lang="pl-PL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odniesieniu do celów, o których mowa w ww. </a:t>
            </a: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41a lit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a) – i</a:t>
            </a: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państwa członkowskie wybierają w planach strategicznych WPR jeden lub większą liczbę spośród następujących rodzajów interwencji: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inwestycje w zasoby materialne i niematerialne, prace badawcze i produkcję eksperymentalną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b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również inne działania, w tym działania na rzecz: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ochrony gleby,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tym zwiększania zasobów węgla w glebie;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poprawy wykorzystania zasobów wodnych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udoskonalenia gospodarki wodnej, w tym oszczędności wody, jej ochrony i poprawy odwadniania;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zapobiegania szkodom powodowanym niekorzystnymi zjawiskami klimatycznymi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 promowania uzyskiwania i wykorzystywania odmian i ras dostosowanych do zmieniających się warunków klimatycznych oraz opracowywania i korzystania z takich praktyk zarządzania;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zwiększania oszczędności energii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efektywności energetycznej oraz wykorzystywania energii </a:t>
            </a:r>
            <a:b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ze źródeł odnawialnych;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opakowań ekologicznych wyłącznie w dziedzinie badań i produkcji eksperymentalnej;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bioasekuracji, zdrowia i dobrostanu zwierząt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zmniejszania emisji i ilości odpadów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oraz lepszego wykorzystania produktów ubocznych i odpadów </a:t>
            </a: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gospodarowania nimi, w tym ich ponownego wykorzystania i waloryzacji;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zwiększenia odporności na </a:t>
            </a:r>
            <a:r>
              <a:rPr lang="pl-PL" sz="1600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agrofagi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ograniczenia ryzyka związanego ze stosowaniem pestycydów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skutków stosowania pestycydów lub ograniczenia stosowania leków weterynaryjnych, w tym antybiotyków;</a:t>
            </a:r>
          </a:p>
          <a:p>
            <a:pPr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pl-PL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tworzenia i utrzymywania siedlisk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sprzyjających różnorodności biologicznej;</a:t>
            </a:r>
          </a:p>
          <a:p>
            <a:pPr marL="400050" lvl="1" indent="0">
              <a:spcBef>
                <a:spcPts val="0"/>
              </a:spcBef>
              <a:buSzPct val="95000"/>
              <a:buNone/>
              <a:defRPr/>
            </a:pPr>
            <a:endParaRPr lang="pl-PL" sz="1600" dirty="0">
              <a:latin typeface="Arial Narrow" panose="020B060602020203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41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576064"/>
          </a:xfrm>
        </p:spPr>
        <p:txBody>
          <a:bodyPr/>
          <a:lstStyle/>
          <a:p>
            <a:pPr algn="ctr"/>
            <a:r>
              <a:rPr lang="pl-PL" sz="24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Rodzaje interwencji (art. 41b)</a:t>
            </a:r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usługi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doradcze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i pomoc techniczna, w szczególności w zakresie zrównoważonych technik zwalczania </a:t>
            </a:r>
            <a:r>
              <a:rPr lang="pl-PL" sz="1800" dirty="0" err="1">
                <a:latin typeface="Arial Narrow" panose="020B0606020202030204" pitchFamily="34" charset="0"/>
                <a:cs typeface="Arial" panose="020B0604020202020204" pitchFamily="34" charset="0"/>
              </a:rPr>
              <a:t>agrofagów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 i chorób, zrównoważonego stosowania środków ochrony roślin i środków ochrony zdrowia zwierząt oraz przystosowywania się do zmiany klimatu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i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jej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łagodzenia;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szkolenia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, w tym coaching i wymiana najlepszych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praktyk;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produkcja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ekologiczna lub </a:t>
            </a: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integrowana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działania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służące zwiększeniu zrównoważonego charakteru i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efektywności transportu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oraz przechowywania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produktów;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promowanie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, informowanie i marketing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, w tym działania i działalność ukierunkowane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w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szczególności na zwiększenie wiedzy konsumentów o unijnych systemach jakości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i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znaczeniu zdrowego odżywiania się, a także na dywersyfikację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rynków;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wdrażanie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unijnych i krajowych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systemów </a:t>
            </a: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jakości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wdrażanie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systemów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identyfikowalności i certyfikacji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, w szczególności monitorowania jakości produktów sprzedawanych konsumentom </a:t>
            </a: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końcowym;</a:t>
            </a:r>
          </a:p>
          <a:p>
            <a:pPr lvl="1" indent="-342900" algn="just">
              <a:lnSpc>
                <a:spcPct val="130000"/>
              </a:lnSpc>
              <a:spcBef>
                <a:spcPts val="0"/>
              </a:spcBef>
              <a:buSzPct val="95000"/>
              <a:buFont typeface="+mj-lt"/>
              <a:buAutoNum type="alphaLcParenR" startAt="2"/>
              <a:defRPr/>
            </a:pPr>
            <a:r>
              <a:rPr lang="pl-PL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działania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na rzecz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łagodzenia zmiany klimatu </a:t>
            </a:r>
            <a:r>
              <a:rPr lang="pl-PL" sz="1800" dirty="0">
                <a:latin typeface="Arial Narrow" panose="020B0606020202030204" pitchFamily="34" charset="0"/>
                <a:cs typeface="Arial" panose="020B0604020202020204" pitchFamily="34" charset="0"/>
              </a:rPr>
              <a:t>i przystosowywania się do niej.</a:t>
            </a:r>
          </a:p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endParaRPr lang="pl-PL" sz="1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14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576064"/>
          </a:xfrm>
        </p:spPr>
        <p:txBody>
          <a:bodyPr/>
          <a:lstStyle/>
          <a:p>
            <a:pPr algn="ctr"/>
            <a:r>
              <a:rPr lang="pl-PL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Rodzaje interwencji (art. 41b)</a:t>
            </a: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W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odniesieniu do celu </a:t>
            </a: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pn. </a:t>
            </a:r>
            <a:r>
              <a:rPr lang="pl-PL" sz="1800" b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zapobieganie </a:t>
            </a:r>
            <a:r>
              <a:rPr lang="pl-PL" sz="18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sytuacjom kryzysowym i zarządzanie ryzykiem w celu unikania kryzysów i radzenia sobie z kryzysami na rynkach danego </a:t>
            </a:r>
            <a:r>
              <a:rPr lang="pl-PL" sz="1800" b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sektora (art. 41a lit. j), </a:t>
            </a:r>
            <a:r>
              <a:rPr lang="pl-PL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państwa członkowskie wybierają w planach strategicznych WPR jeden lub większą liczbę spośród następujących rodzajów interwencji</a:t>
            </a:r>
            <a:r>
              <a:rPr lang="pl-PL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zakładanie lub uzupełnianie funduszy ubezpieczeń wzajemnych </a:t>
            </a: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przez organizacje producentów i zrzeszenia organizacji producentów uznane na podstawie rozporządzenia (UE) nr 1308/2013;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inwestycje w zasoby materialne i niematerialne, umożliwiające wydajniejsze zarządzanie wielkością </a:t>
            </a:r>
            <a:r>
              <a:rPr lang="pl-PL" sz="140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produkcji wprowadzaną </a:t>
            </a:r>
            <a:r>
              <a:rPr lang="pl-PL" sz="1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obrotu</a:t>
            </a: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zbiorowe składowanie produktów wytworzonych przez organizację producentów lub przez członków organizacji producentów, w tym w razie potrzeby zbiorowe przetwarzanie produktów w celu ułatwienia ich składowania;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ponowne nasadzanie sadów i gajów oliwnych tam, gdzie jest to konieczne po obowiązkowym ich karczowaniu ze względów zdrowotnych lub fitosanitarnych na polecenie właściwego organu państwa członkowskiego lub w celu przystosowania się do zmiany klimatu;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wycofanie z obrotu w celu bezpłatnej dystrybucji lub zmiany przeznaczenia, w tym w razie potrzeby przetwarzanie produktów w celu ułatwienia ich wycofania z obrotu;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zielone zbiory polegające na całkowitym zebraniu na danym obszarze niedojrzałych, nienadających się do sprzedaży produktów, które przed rozpoczęciem zielonych zbiorów nie zostały uszkodzone </a:t>
            </a:r>
            <a:r>
              <a:rPr lang="pl-PL" sz="14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ze </a:t>
            </a: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względów klimatycznych, z powodu chorób lub z innych powodów;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l-PL" sz="14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niezbieranie plonów polegające na zakończeniu bieżącego cyklu produkcyjnego na danym obszarze, gdy produkt jest dobrze rozwinięty oraz ma dobrą, należytą i przyjętą w handlu jakość, z wyłączeniem zniszczenia produktów w wyniku zjawisk klimatycznych lub chorób;</a:t>
            </a:r>
          </a:p>
          <a:p>
            <a:pPr marL="400050" lvl="1" indent="0">
              <a:spcBef>
                <a:spcPts val="0"/>
              </a:spcBef>
              <a:buSzPct val="95000"/>
              <a:buNone/>
              <a:defRPr/>
            </a:pPr>
            <a:endParaRPr lang="pl-PL" sz="1200" dirty="0">
              <a:latin typeface="Arial Narrow" panose="020B060602020203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58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576064"/>
          </a:xfrm>
        </p:spPr>
        <p:txBody>
          <a:bodyPr/>
          <a:lstStyle/>
          <a:p>
            <a:pPr algn="ctr"/>
            <a:r>
              <a:rPr lang="pl-PL" sz="24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Rodzaje interwencji (art. 41b)</a:t>
            </a:r>
            <a:endParaRPr lang="pl-PL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760640"/>
          </a:xfrm>
        </p:spPr>
        <p:txBody>
          <a:bodyPr/>
          <a:lstStyle/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r>
              <a:rPr lang="pl-PL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W </a:t>
            </a:r>
            <a:r>
              <a:rPr lang="pl-PL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odniesieniu do celu </a:t>
            </a:r>
            <a:r>
              <a:rPr lang="pl-PL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pn. </a:t>
            </a:r>
            <a:r>
              <a:rPr lang="pl-PL" sz="2000" b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zapobieganie </a:t>
            </a:r>
            <a:r>
              <a:rPr lang="pl-PL" sz="20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sytuacjom kryzysowym </a:t>
            </a:r>
            <a:r>
              <a:rPr lang="pl-PL" sz="2000" b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i </a:t>
            </a:r>
            <a:r>
              <a:rPr lang="pl-PL" sz="20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zarządzanie ryzykiem w celu unikania kryzysów i radzenia sobie </a:t>
            </a:r>
            <a:r>
              <a:rPr lang="pl-PL" sz="2000" b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z </a:t>
            </a:r>
            <a:r>
              <a:rPr lang="pl-PL" sz="20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kryzysami na rynkach danego </a:t>
            </a:r>
            <a:r>
              <a:rPr lang="pl-PL" sz="2000" b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sektora (art. 41a lit. j), </a:t>
            </a:r>
            <a:r>
              <a:rPr lang="pl-PL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państwa członkowskie wybierają w planach strategicznych WPR jeden lub większą liczbę spośród następujących rodzajów interwencji</a:t>
            </a:r>
            <a:r>
              <a:rPr lang="pl-PL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endParaRPr lang="pl-PL" sz="16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8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ubezpieczenie zbiorów i produkcji przyczyniające się do zabezpieczenia dochodów producentów w przypadku strat w następstwie klęsk żywiołowych, niekorzystnych zjawisk klimatycznych, chorób lub inwazji </a:t>
            </a:r>
            <a:r>
              <a:rPr lang="pl-PL" sz="1600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agrofagów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przy jednoczesnym zapewnieniu, aby beneficjenci podejmowali niezbędne działania zapobiegające ryzyku;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8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coaching innych organizacji producentów i zrzeszeń organizacji producentów uznanych </a:t>
            </a:r>
            <a:r>
              <a:rPr lang="pl-PL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podstawie rozporządzenia nr 1308/2013 lub producentów indywidualnych;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8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wdrożenie wymogów sanitarnych i fitosanitarnych państw trzecich na terytorium Unii i zarządzanie tymi wymogami w celu ułatwienia dostępu do rynków państw trzecich;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 startAt="8"/>
            </a:pP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usługi doradcze, pomoc techniczna, szkolenia i wymiana najlepszych praktyk – w szczególności w zakresie zrównoważonych technik zwalczania </a:t>
            </a:r>
            <a:r>
              <a:rPr lang="pl-PL" sz="1600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agrofagów</a:t>
            </a:r>
            <a:r>
              <a:rPr lang="pl-PL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zrównoważonego stosowania pestycydów lub leków weterynaryjnych oraz korzystania ze zorganizowanych platform obrotu oraz giełd towarowych na rynku gotówkowym i terminowym.</a:t>
            </a:r>
          </a:p>
          <a:p>
            <a:pPr marL="400050" lvl="1" indent="0" algn="just">
              <a:spcBef>
                <a:spcPts val="0"/>
              </a:spcBef>
              <a:buSzPct val="95000"/>
              <a:buNone/>
              <a:defRPr/>
            </a:pPr>
            <a:endParaRPr lang="pl-PL" sz="14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0E5B9C-2F75-4D59-929A-9BDF98AA16BB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01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1313</Words>
  <Application>Microsoft Office PowerPoint</Application>
  <PresentationFormat>Pokaz na ekranie (4:3)</PresentationFormat>
  <Paragraphs>168</Paragraphs>
  <Slides>17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17</vt:i4>
      </vt:variant>
    </vt:vector>
  </HeadingPairs>
  <TitlesOfParts>
    <vt:vector size="29" baseType="lpstr">
      <vt:lpstr>Arial</vt:lpstr>
      <vt:lpstr>Arial CE</vt:lpstr>
      <vt:lpstr>Arial Narrow</vt:lpstr>
      <vt:lpstr>Calibri</vt:lpstr>
      <vt:lpstr>Symbol</vt:lpstr>
      <vt:lpstr>Tahoma</vt:lpstr>
      <vt:lpstr>Times New Roman</vt:lpstr>
      <vt:lpstr>Wingdings</vt:lpstr>
      <vt:lpstr>1_Motyw pakietu Office</vt:lpstr>
      <vt:lpstr>Motyw pakietu Office</vt:lpstr>
      <vt:lpstr>4_Motyw pakietu Office</vt:lpstr>
      <vt:lpstr>4_Projekt niestandardowy</vt:lpstr>
      <vt:lpstr>Ministerstwo Rolnictwa i Rozwoju Wsi </vt:lpstr>
      <vt:lpstr>Wprowadzenie</vt:lpstr>
      <vt:lpstr>Wprowadzenie</vt:lpstr>
      <vt:lpstr>CELE  interwencji w niektórych sektorach (Art. 41a)  </vt:lpstr>
      <vt:lpstr>CELE  interwencje w niektórych sektorach (Art. 41a) </vt:lpstr>
      <vt:lpstr>Rodzaje interwencji (art. 41b)</vt:lpstr>
      <vt:lpstr>Rodzaje interwencji (art. 41b)</vt:lpstr>
      <vt:lpstr>Rodzaje interwencji (art. 41b)</vt:lpstr>
      <vt:lpstr>Rodzaje interwencji (art. 41b)</vt:lpstr>
      <vt:lpstr>Podmioty uprawnione do realizacji interwencji w niektórych sektorach</vt:lpstr>
      <vt:lpstr>Uznane organizacje producentów</vt:lpstr>
      <vt:lpstr>Uznane organizacje producentów</vt:lpstr>
      <vt:lpstr>Zasady i poziom wsparcia</vt:lpstr>
      <vt:lpstr>Potrzeby zidentyfikowane przez IERiGŻ w sektorze drobiu cz. 1</vt:lpstr>
      <vt:lpstr>Potrzeby zidentyfikowane przez IERiGŻ w sektorze drobiu cz. 2</vt:lpstr>
      <vt:lpstr>Propozycja interwencji wskazana przez IERiGŻ </vt:lpstr>
      <vt:lpstr>Prezentacja programu PowerPoint</vt:lpstr>
    </vt:vector>
  </TitlesOfParts>
  <Company>MRiRW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</dc:creator>
  <cp:lastModifiedBy>Grzegorczyk Radosław</cp:lastModifiedBy>
  <cp:revision>147</cp:revision>
  <cp:lastPrinted>2020-07-28T14:58:09Z</cp:lastPrinted>
  <dcterms:created xsi:type="dcterms:W3CDTF">2019-09-19T11:09:47Z</dcterms:created>
  <dcterms:modified xsi:type="dcterms:W3CDTF">2020-07-29T07:17:57Z</dcterms:modified>
</cp:coreProperties>
</file>